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grandir Wide" panose="020B0604020202020204" charset="0"/>
      <p:regular r:id="rId13"/>
    </p:embeddedFont>
    <p:embeddedFont>
      <p:font typeface="Arial Bold" panose="020B0604020202020204" charset="0"/>
      <p:regular r:id="rId14"/>
    </p:embeddedFont>
    <p:embeddedFont>
      <p:font typeface="Arial Bold Italics" panose="020B0604020202020204" charset="0"/>
      <p:regular r:id="rId15"/>
    </p:embeddedFont>
    <p:embeddedFont>
      <p:font typeface="Nourd Bold" panose="020B0604020202020204" charset="0"/>
      <p:regular r:id="rId16"/>
    </p:embeddedFont>
    <p:embeddedFont>
      <p:font typeface="Rubik" panose="02000604000000020004" pitchFamily="2" charset="-79"/>
      <p:regular r:id="rId17"/>
      <p:bold r:id="rId18"/>
      <p:italic r:id="rId19"/>
      <p:boldItalic r:id="rId20"/>
    </p:embeddedFont>
    <p:embeddedFont>
      <p:font typeface="Rubik Bold" panose="020B0604020202020204" charset="-79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25953" y="-2393373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39" y="0"/>
                </a:lnTo>
                <a:lnTo>
                  <a:pt x="16012639" y="16012639"/>
                </a:lnTo>
                <a:lnTo>
                  <a:pt x="0" y="16012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56110" y="8811102"/>
            <a:ext cx="2725212" cy="538229"/>
          </a:xfrm>
          <a:custGeom>
            <a:avLst/>
            <a:gdLst/>
            <a:ahLst/>
            <a:cxnLst/>
            <a:rect l="l" t="t" r="r" b="b"/>
            <a:pathLst>
              <a:path w="2725212" h="538229">
                <a:moveTo>
                  <a:pt x="0" y="0"/>
                </a:moveTo>
                <a:lnTo>
                  <a:pt x="2725212" y="0"/>
                </a:lnTo>
                <a:lnTo>
                  <a:pt x="2725212" y="538230"/>
                </a:lnTo>
                <a:lnTo>
                  <a:pt x="0" y="538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81432">
            <a:off x="11477825" y="515620"/>
            <a:ext cx="6668620" cy="7868578"/>
          </a:xfrm>
          <a:custGeom>
            <a:avLst/>
            <a:gdLst/>
            <a:ahLst/>
            <a:cxnLst/>
            <a:rect l="l" t="t" r="r" b="b"/>
            <a:pathLst>
              <a:path w="6668620" h="7868578">
                <a:moveTo>
                  <a:pt x="0" y="0"/>
                </a:moveTo>
                <a:lnTo>
                  <a:pt x="6668620" y="0"/>
                </a:lnTo>
                <a:lnTo>
                  <a:pt x="6668620" y="7868577"/>
                </a:lnTo>
                <a:lnTo>
                  <a:pt x="0" y="78685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043293" y="2643663"/>
            <a:ext cx="5524341" cy="1803267"/>
            <a:chOff x="0" y="0"/>
            <a:chExt cx="7365788" cy="2404356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7365788" cy="1861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20"/>
                </a:lnSpc>
              </a:pPr>
              <a:r>
                <a:rPr lang="en-US" sz="4820">
                  <a:solidFill>
                    <a:srgbClr val="004AAD"/>
                  </a:solidFill>
                  <a:latin typeface="Nourd Bold"/>
                  <a:ea typeface="Nourd Bold"/>
                  <a:cs typeface="Nourd Bold"/>
                  <a:sym typeface="Nourd Bold"/>
                </a:rPr>
                <a:t>Seja bem-vindo  </a:t>
              </a:r>
            </a:p>
            <a:p>
              <a:pPr algn="l">
                <a:lnSpc>
                  <a:spcPts val="5748"/>
                </a:lnSpc>
              </a:pPr>
              <a:endParaRPr lang="en-US" sz="4820">
                <a:solidFill>
                  <a:srgbClr val="004AAD"/>
                </a:solidFill>
                <a:latin typeface="Nourd Bold"/>
                <a:ea typeface="Nourd Bold"/>
                <a:cs typeface="Nourd Bold"/>
                <a:sym typeface="Nourd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06204"/>
              <a:ext cx="6105057" cy="29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431781" y="3039302"/>
            <a:ext cx="7212054" cy="1407628"/>
          </a:xfrm>
          <a:custGeom>
            <a:avLst/>
            <a:gdLst/>
            <a:ahLst/>
            <a:cxnLst/>
            <a:rect l="l" t="t" r="r" b="b"/>
            <a:pathLst>
              <a:path w="7212054" h="1407628">
                <a:moveTo>
                  <a:pt x="0" y="0"/>
                </a:moveTo>
                <a:lnTo>
                  <a:pt x="7212054" y="0"/>
                </a:lnTo>
                <a:lnTo>
                  <a:pt x="7212054" y="1407628"/>
                </a:lnTo>
                <a:lnTo>
                  <a:pt x="0" y="1407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99182" y="4895850"/>
            <a:ext cx="11098086" cy="192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7"/>
              </a:lnSpc>
              <a:spcBef>
                <a:spcPct val="0"/>
              </a:spcBef>
            </a:pPr>
            <a:r>
              <a:rPr lang="en-US" sz="5090">
                <a:solidFill>
                  <a:srgbClr val="B90C0B"/>
                </a:solidFill>
                <a:latin typeface="Agrandir Wide"/>
                <a:ea typeface="Agrandir Wide"/>
                <a:cs typeface="Agrandir Wide"/>
                <a:sym typeface="Agrandir Wide"/>
              </a:rPr>
              <a:t>“Conectando o seu talento as oportunidades e empresas”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969202" y="3900657"/>
            <a:ext cx="3591546" cy="359153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666" b="-666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727252" y="3967332"/>
            <a:ext cx="3591546" cy="359153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107029" y="1777742"/>
            <a:ext cx="6073942" cy="1302267"/>
            <a:chOff x="0" y="0"/>
            <a:chExt cx="947983" cy="203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7983" cy="203250"/>
            </a:xfrm>
            <a:custGeom>
              <a:avLst/>
              <a:gdLst/>
              <a:ahLst/>
              <a:cxnLst/>
              <a:rect l="l" t="t" r="r" b="b"/>
              <a:pathLst>
                <a:path w="947983" h="203250">
                  <a:moveTo>
                    <a:pt x="90497" y="0"/>
                  </a:moveTo>
                  <a:lnTo>
                    <a:pt x="857486" y="0"/>
                  </a:lnTo>
                  <a:cubicBezTo>
                    <a:pt x="881487" y="0"/>
                    <a:pt x="904505" y="9535"/>
                    <a:pt x="921477" y="26506"/>
                  </a:cubicBezTo>
                  <a:cubicBezTo>
                    <a:pt x="938449" y="43478"/>
                    <a:pt x="947983" y="66496"/>
                    <a:pt x="947983" y="90497"/>
                  </a:cubicBezTo>
                  <a:lnTo>
                    <a:pt x="947983" y="112752"/>
                  </a:lnTo>
                  <a:cubicBezTo>
                    <a:pt x="947983" y="162733"/>
                    <a:pt x="907466" y="203250"/>
                    <a:pt x="857486" y="203250"/>
                  </a:cubicBezTo>
                  <a:lnTo>
                    <a:pt x="90497" y="203250"/>
                  </a:lnTo>
                  <a:cubicBezTo>
                    <a:pt x="40517" y="203250"/>
                    <a:pt x="0" y="162733"/>
                    <a:pt x="0" y="112752"/>
                  </a:cubicBezTo>
                  <a:lnTo>
                    <a:pt x="0" y="90497"/>
                  </a:lnTo>
                  <a:cubicBezTo>
                    <a:pt x="0" y="40517"/>
                    <a:pt x="40517" y="0"/>
                    <a:pt x="9049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33350"/>
              <a:ext cx="947983" cy="3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1"/>
                </a:lnSpc>
              </a:pPr>
              <a:endParaRPr lang="en-US" sz="340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ctr">
                <a:lnSpc>
                  <a:spcPts val="476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EQUIPE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67089" y="7897877"/>
            <a:ext cx="1795773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858FF"/>
                </a:solidFill>
                <a:latin typeface="Arial Bold"/>
                <a:ea typeface="Arial Bold"/>
                <a:cs typeface="Arial Bold"/>
                <a:sym typeface="Arial Bold"/>
              </a:rPr>
              <a:t>Fabrício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32310" y="7897877"/>
            <a:ext cx="2040702" cy="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858FF"/>
                </a:solidFill>
                <a:latin typeface="Arial Bold"/>
                <a:ea typeface="Arial Bold"/>
                <a:cs typeface="Arial Bold"/>
                <a:sym typeface="Arial Bold"/>
              </a:rPr>
              <a:t>Leonardo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7725" y="3920867"/>
            <a:ext cx="8727335" cy="2445267"/>
            <a:chOff x="0" y="0"/>
            <a:chExt cx="1362108" cy="381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2108" cy="381642"/>
            </a:xfrm>
            <a:custGeom>
              <a:avLst/>
              <a:gdLst/>
              <a:ahLst/>
              <a:cxnLst/>
              <a:rect l="l" t="t" r="r" b="b"/>
              <a:pathLst>
                <a:path w="1362108" h="381642">
                  <a:moveTo>
                    <a:pt x="62983" y="0"/>
                  </a:moveTo>
                  <a:lnTo>
                    <a:pt x="1299125" y="0"/>
                  </a:lnTo>
                  <a:cubicBezTo>
                    <a:pt x="1315829" y="0"/>
                    <a:pt x="1331849" y="6636"/>
                    <a:pt x="1343661" y="18447"/>
                  </a:cubicBezTo>
                  <a:cubicBezTo>
                    <a:pt x="1355472" y="30259"/>
                    <a:pt x="1362108" y="46279"/>
                    <a:pt x="1362108" y="62983"/>
                  </a:cubicBezTo>
                  <a:lnTo>
                    <a:pt x="1362108" y="318659"/>
                  </a:lnTo>
                  <a:cubicBezTo>
                    <a:pt x="1362108" y="335363"/>
                    <a:pt x="1355472" y="351383"/>
                    <a:pt x="1343661" y="363195"/>
                  </a:cubicBezTo>
                  <a:cubicBezTo>
                    <a:pt x="1331849" y="375006"/>
                    <a:pt x="1315829" y="381642"/>
                    <a:pt x="1299125" y="381642"/>
                  </a:cubicBezTo>
                  <a:lnTo>
                    <a:pt x="62983" y="381642"/>
                  </a:lnTo>
                  <a:cubicBezTo>
                    <a:pt x="46279" y="381642"/>
                    <a:pt x="30259" y="375006"/>
                    <a:pt x="18447" y="363195"/>
                  </a:cubicBezTo>
                  <a:cubicBezTo>
                    <a:pt x="6636" y="351383"/>
                    <a:pt x="0" y="335363"/>
                    <a:pt x="0" y="318659"/>
                  </a:cubicBezTo>
                  <a:lnTo>
                    <a:pt x="0" y="62983"/>
                  </a:lnTo>
                  <a:cubicBezTo>
                    <a:pt x="0" y="46279"/>
                    <a:pt x="6636" y="30259"/>
                    <a:pt x="18447" y="18447"/>
                  </a:cubicBezTo>
                  <a:cubicBezTo>
                    <a:pt x="30259" y="6636"/>
                    <a:pt x="46279" y="0"/>
                    <a:pt x="629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362108" cy="514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1"/>
                </a:lnSpc>
              </a:pPr>
              <a:endParaRPr lang="en-US" sz="340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ctr">
                <a:lnSpc>
                  <a:spcPts val="476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AGRADECEMOS A TODOS</a:t>
              </a:r>
            </a:p>
            <a:p>
              <a:pPr algn="ctr">
                <a:lnSpc>
                  <a:spcPts val="476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PELA ATENÇÃO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031226" y="2297030"/>
            <a:ext cx="6960334" cy="1358498"/>
          </a:xfrm>
          <a:custGeom>
            <a:avLst/>
            <a:gdLst/>
            <a:ahLst/>
            <a:cxnLst/>
            <a:rect l="l" t="t" r="r" b="b"/>
            <a:pathLst>
              <a:path w="6960334" h="1358498">
                <a:moveTo>
                  <a:pt x="0" y="0"/>
                </a:moveTo>
                <a:lnTo>
                  <a:pt x="6960334" y="0"/>
                </a:lnTo>
                <a:lnTo>
                  <a:pt x="6960334" y="1358497"/>
                </a:lnTo>
                <a:lnTo>
                  <a:pt x="0" y="135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9053" y="1989914"/>
            <a:ext cx="5287584" cy="4268825"/>
          </a:xfrm>
          <a:custGeom>
            <a:avLst/>
            <a:gdLst/>
            <a:ahLst/>
            <a:cxnLst/>
            <a:rect l="l" t="t" r="r" b="b"/>
            <a:pathLst>
              <a:path w="5287584" h="4268825">
                <a:moveTo>
                  <a:pt x="0" y="0"/>
                </a:moveTo>
                <a:lnTo>
                  <a:pt x="5287585" y="0"/>
                </a:lnTo>
                <a:lnTo>
                  <a:pt x="5287585" y="4268825"/>
                </a:lnTo>
                <a:lnTo>
                  <a:pt x="0" y="4268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3696" y="326571"/>
            <a:ext cx="4832986" cy="943288"/>
          </a:xfrm>
          <a:custGeom>
            <a:avLst/>
            <a:gdLst/>
            <a:ahLst/>
            <a:cxnLst/>
            <a:rect l="l" t="t" r="r" b="b"/>
            <a:pathLst>
              <a:path w="4832986" h="943288">
                <a:moveTo>
                  <a:pt x="0" y="0"/>
                </a:moveTo>
                <a:lnTo>
                  <a:pt x="4832987" y="0"/>
                </a:lnTo>
                <a:lnTo>
                  <a:pt x="4832987" y="943289"/>
                </a:lnTo>
                <a:lnTo>
                  <a:pt x="0" y="943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17859" y="2564853"/>
            <a:ext cx="10192064" cy="352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Visão geral: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ProzConnect é uma plataforma inovadora destinada a criar portfólio para profissionais qualificados mostrar seus talentos e serviços para atrair oportunidades e  clientes. O nosso objetivo é proporcionar um ambiente onde habilidades e experiências podem ser destacadas, você vire seu principal produto.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00190" y="6583735"/>
            <a:ext cx="10192064" cy="303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Objetivo do projeto: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layout proposto visa destacar as principais funcionalidades do site e facilitar a navegação dos usuários, proporcionando uma experiência intuitiva e eficiente.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769338" y="2777156"/>
            <a:ext cx="0" cy="2802916"/>
          </a:xfrm>
          <a:prstGeom prst="line">
            <a:avLst/>
          </a:prstGeom>
          <a:ln w="2857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7386956" y="2777156"/>
            <a:ext cx="0" cy="2802916"/>
          </a:xfrm>
          <a:prstGeom prst="line">
            <a:avLst/>
          </a:prstGeom>
          <a:ln w="2857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43475" y="2811578"/>
            <a:ext cx="4734883" cy="4734883"/>
          </a:xfrm>
          <a:custGeom>
            <a:avLst/>
            <a:gdLst/>
            <a:ahLst/>
            <a:cxnLst/>
            <a:rect l="l" t="t" r="r" b="b"/>
            <a:pathLst>
              <a:path w="4734883" h="4734883">
                <a:moveTo>
                  <a:pt x="0" y="0"/>
                </a:moveTo>
                <a:lnTo>
                  <a:pt x="4734883" y="0"/>
                </a:lnTo>
                <a:lnTo>
                  <a:pt x="4734883" y="4734883"/>
                </a:lnTo>
                <a:lnTo>
                  <a:pt x="0" y="473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11758" y="2700956"/>
            <a:ext cx="4806491" cy="3194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Rubik Bold"/>
                <a:ea typeface="Rubik Bold"/>
                <a:cs typeface="Rubik Bold"/>
                <a:sym typeface="Rubik Bold"/>
              </a:rPr>
              <a:t>Visibilidade Ampliada: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199">
              <a:solidFill>
                <a:srgbClr val="004AAD"/>
              </a:solidFill>
              <a:latin typeface="Rubik Bold"/>
              <a:ea typeface="Rubik Bold"/>
              <a:cs typeface="Rubik Bold"/>
              <a:sym typeface="Rubik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portfolio completo e atraia a atenção de empresas e cliente para seu negócio que buscam talentos como você.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107029" y="1241883"/>
            <a:ext cx="6073942" cy="1059023"/>
            <a:chOff x="0" y="0"/>
            <a:chExt cx="947983" cy="165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7983" cy="165286"/>
            </a:xfrm>
            <a:custGeom>
              <a:avLst/>
              <a:gdLst/>
              <a:ahLst/>
              <a:cxnLst/>
              <a:rect l="l" t="t" r="r" b="b"/>
              <a:pathLst>
                <a:path w="947983" h="165286">
                  <a:moveTo>
                    <a:pt x="82643" y="0"/>
                  </a:moveTo>
                  <a:lnTo>
                    <a:pt x="865340" y="0"/>
                  </a:lnTo>
                  <a:cubicBezTo>
                    <a:pt x="887258" y="0"/>
                    <a:pt x="908279" y="8707"/>
                    <a:pt x="923778" y="24206"/>
                  </a:cubicBezTo>
                  <a:cubicBezTo>
                    <a:pt x="939276" y="39704"/>
                    <a:pt x="947983" y="60725"/>
                    <a:pt x="947983" y="82643"/>
                  </a:cubicBezTo>
                  <a:lnTo>
                    <a:pt x="947983" y="82643"/>
                  </a:lnTo>
                  <a:cubicBezTo>
                    <a:pt x="947983" y="128285"/>
                    <a:pt x="910983" y="165286"/>
                    <a:pt x="865340" y="165286"/>
                  </a:cubicBezTo>
                  <a:lnTo>
                    <a:pt x="82643" y="165286"/>
                  </a:lnTo>
                  <a:cubicBezTo>
                    <a:pt x="37000" y="165286"/>
                    <a:pt x="0" y="128285"/>
                    <a:pt x="0" y="82643"/>
                  </a:cubicBezTo>
                  <a:lnTo>
                    <a:pt x="0" y="82643"/>
                  </a:lnTo>
                  <a:cubicBezTo>
                    <a:pt x="0" y="37000"/>
                    <a:pt x="37000" y="0"/>
                    <a:pt x="8264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33350"/>
              <a:ext cx="947983" cy="298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1"/>
                </a:lnSpc>
              </a:pPr>
              <a:endParaRPr lang="en-US" sz="340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ctr">
                <a:lnSpc>
                  <a:spcPts val="476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REGRAS DE NEGÓCIOS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488994" y="2975570"/>
            <a:ext cx="5388017" cy="231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Rubik Bold"/>
                <a:ea typeface="Rubik Bold"/>
                <a:cs typeface="Rubik Bold"/>
                <a:sym typeface="Rubik Bold"/>
              </a:rPr>
              <a:t>Cadastro e acesso seguro</a:t>
            </a:r>
            <a:r>
              <a:rPr lang="en-US" sz="3199">
                <a:solidFill>
                  <a:srgbClr val="3858FF"/>
                </a:solidFill>
                <a:latin typeface="Rubik Bold"/>
                <a:ea typeface="Rubik Bold"/>
                <a:cs typeface="Rubik Bold"/>
                <a:sym typeface="Rubik Bold"/>
              </a:rPr>
              <a:t>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199">
              <a:solidFill>
                <a:srgbClr val="3858FF"/>
              </a:solidFill>
              <a:latin typeface="Rubik Bold"/>
              <a:ea typeface="Rubik Bold"/>
              <a:cs typeface="Rubik Bold"/>
              <a:sym typeface="Rubik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Proteção de dados e conformidade com a LGPD (Lei Geral de Proteção de Dados).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15239" y="6130925"/>
            <a:ext cx="5528386" cy="280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Plano Premium: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199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Limitação de portfólios gratuitos com opções de upgrade para mais funcionalidades.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83696" y="326571"/>
            <a:ext cx="4832986" cy="943288"/>
          </a:xfrm>
          <a:custGeom>
            <a:avLst/>
            <a:gdLst/>
            <a:ahLst/>
            <a:cxnLst/>
            <a:rect l="l" t="t" r="r" b="b"/>
            <a:pathLst>
              <a:path w="4832986" h="943288">
                <a:moveTo>
                  <a:pt x="0" y="0"/>
                </a:moveTo>
                <a:lnTo>
                  <a:pt x="4832987" y="0"/>
                </a:lnTo>
                <a:lnTo>
                  <a:pt x="4832987" y="943289"/>
                </a:lnTo>
                <a:lnTo>
                  <a:pt x="0" y="943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386280" y="3100371"/>
            <a:ext cx="0" cy="2802916"/>
          </a:xfrm>
          <a:prstGeom prst="line">
            <a:avLst/>
          </a:prstGeom>
          <a:ln w="2857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107029" y="1241883"/>
            <a:ext cx="6073942" cy="1059023"/>
            <a:chOff x="0" y="0"/>
            <a:chExt cx="947983" cy="1652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7983" cy="165286"/>
            </a:xfrm>
            <a:custGeom>
              <a:avLst/>
              <a:gdLst/>
              <a:ahLst/>
              <a:cxnLst/>
              <a:rect l="l" t="t" r="r" b="b"/>
              <a:pathLst>
                <a:path w="947983" h="165286">
                  <a:moveTo>
                    <a:pt x="82643" y="0"/>
                  </a:moveTo>
                  <a:lnTo>
                    <a:pt x="865340" y="0"/>
                  </a:lnTo>
                  <a:cubicBezTo>
                    <a:pt x="887258" y="0"/>
                    <a:pt x="908279" y="8707"/>
                    <a:pt x="923778" y="24206"/>
                  </a:cubicBezTo>
                  <a:cubicBezTo>
                    <a:pt x="939276" y="39704"/>
                    <a:pt x="947983" y="60725"/>
                    <a:pt x="947983" y="82643"/>
                  </a:cubicBezTo>
                  <a:lnTo>
                    <a:pt x="947983" y="82643"/>
                  </a:lnTo>
                  <a:cubicBezTo>
                    <a:pt x="947983" y="128285"/>
                    <a:pt x="910983" y="165286"/>
                    <a:pt x="865340" y="165286"/>
                  </a:cubicBezTo>
                  <a:lnTo>
                    <a:pt x="82643" y="165286"/>
                  </a:lnTo>
                  <a:cubicBezTo>
                    <a:pt x="37000" y="165286"/>
                    <a:pt x="0" y="128285"/>
                    <a:pt x="0" y="82643"/>
                  </a:cubicBezTo>
                  <a:lnTo>
                    <a:pt x="0" y="82643"/>
                  </a:lnTo>
                  <a:cubicBezTo>
                    <a:pt x="0" y="37000"/>
                    <a:pt x="37000" y="0"/>
                    <a:pt x="8264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33350"/>
              <a:ext cx="947983" cy="298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1"/>
                </a:lnSpc>
              </a:pPr>
              <a:endParaRPr lang="en-US" sz="340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ctr">
                <a:lnSpc>
                  <a:spcPts val="476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BENEFICÍOS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2473543" y="1982312"/>
            <a:ext cx="6526370" cy="6526370"/>
          </a:xfrm>
          <a:custGeom>
            <a:avLst/>
            <a:gdLst/>
            <a:ahLst/>
            <a:cxnLst/>
            <a:rect l="l" t="t" r="r" b="b"/>
            <a:pathLst>
              <a:path w="6526370" h="6526370">
                <a:moveTo>
                  <a:pt x="0" y="0"/>
                </a:moveTo>
                <a:lnTo>
                  <a:pt x="6526370" y="0"/>
                </a:lnTo>
                <a:lnTo>
                  <a:pt x="6526370" y="6526370"/>
                </a:lnTo>
                <a:lnTo>
                  <a:pt x="0" y="652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024171"/>
            <a:ext cx="4806491" cy="27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Rubik Bold"/>
                <a:ea typeface="Rubik Bold"/>
                <a:cs typeface="Rubik Bold"/>
                <a:sym typeface="Rubik Bold"/>
              </a:rPr>
              <a:t>Network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199">
              <a:solidFill>
                <a:srgbClr val="004AAD"/>
              </a:solidFill>
              <a:latin typeface="Rubik Bold"/>
              <a:ea typeface="Rubik Bold"/>
              <a:cs typeface="Rubik Bold"/>
              <a:sym typeface="Rubik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portfolio completo e atraia a atenção de empresas e cliente que buscam talentos como você.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85525" y="3024171"/>
            <a:ext cx="5388017" cy="27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Rubik Bold"/>
                <a:ea typeface="Rubik Bold"/>
                <a:cs typeface="Rubik Bold"/>
                <a:sym typeface="Rubik Bold"/>
              </a:rPr>
              <a:t>Customização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199">
              <a:solidFill>
                <a:srgbClr val="004AAD"/>
              </a:solidFill>
              <a:latin typeface="Rubik Bold"/>
              <a:ea typeface="Rubik Bold"/>
              <a:cs typeface="Rubik Bold"/>
              <a:sym typeface="Rubik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Perfis e portfólios podem ser personalizados com diferentes layouts e cores, permitindo que os usuários se destaquem e apresentem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3854" y="6579562"/>
            <a:ext cx="5528386" cy="368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Facilidades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199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processo de inscrição e criação de portfólio é simples e intuitivo, com validação de dados para garantir a precisão das informações.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7648181" y="6703387"/>
            <a:ext cx="0" cy="2802916"/>
          </a:xfrm>
          <a:prstGeom prst="line">
            <a:avLst/>
          </a:prstGeom>
          <a:ln w="2857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8343022" y="6606540"/>
            <a:ext cx="5528386" cy="368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Suporte acessível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3199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Suporte técnico e tutoriais estão disponíveis 24/7, ajudando os usuários a resolver dúvidas e problemas rapidamente.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83696" y="326571"/>
            <a:ext cx="4832986" cy="943288"/>
          </a:xfrm>
          <a:custGeom>
            <a:avLst/>
            <a:gdLst/>
            <a:ahLst/>
            <a:cxnLst/>
            <a:rect l="l" t="t" r="r" b="b"/>
            <a:pathLst>
              <a:path w="4832986" h="943288">
                <a:moveTo>
                  <a:pt x="0" y="0"/>
                </a:moveTo>
                <a:lnTo>
                  <a:pt x="4832987" y="0"/>
                </a:lnTo>
                <a:lnTo>
                  <a:pt x="4832987" y="943289"/>
                </a:lnTo>
                <a:lnTo>
                  <a:pt x="0" y="943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25386" y="655152"/>
            <a:ext cx="6073942" cy="1302267"/>
            <a:chOff x="0" y="0"/>
            <a:chExt cx="947983" cy="203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7983" cy="203250"/>
            </a:xfrm>
            <a:custGeom>
              <a:avLst/>
              <a:gdLst/>
              <a:ahLst/>
              <a:cxnLst/>
              <a:rect l="l" t="t" r="r" b="b"/>
              <a:pathLst>
                <a:path w="947983" h="203250">
                  <a:moveTo>
                    <a:pt x="90497" y="0"/>
                  </a:moveTo>
                  <a:lnTo>
                    <a:pt x="857486" y="0"/>
                  </a:lnTo>
                  <a:cubicBezTo>
                    <a:pt x="881487" y="0"/>
                    <a:pt x="904505" y="9535"/>
                    <a:pt x="921477" y="26506"/>
                  </a:cubicBezTo>
                  <a:cubicBezTo>
                    <a:pt x="938449" y="43478"/>
                    <a:pt x="947983" y="66496"/>
                    <a:pt x="947983" y="90497"/>
                  </a:cubicBezTo>
                  <a:lnTo>
                    <a:pt x="947983" y="112752"/>
                  </a:lnTo>
                  <a:cubicBezTo>
                    <a:pt x="947983" y="162733"/>
                    <a:pt x="907466" y="203250"/>
                    <a:pt x="857486" y="203250"/>
                  </a:cubicBezTo>
                  <a:lnTo>
                    <a:pt x="90497" y="203250"/>
                  </a:lnTo>
                  <a:cubicBezTo>
                    <a:pt x="40517" y="203250"/>
                    <a:pt x="0" y="162733"/>
                    <a:pt x="0" y="112752"/>
                  </a:cubicBezTo>
                  <a:lnTo>
                    <a:pt x="0" y="90497"/>
                  </a:lnTo>
                  <a:cubicBezTo>
                    <a:pt x="0" y="40517"/>
                    <a:pt x="40517" y="0"/>
                    <a:pt x="9049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947983" cy="3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1"/>
                </a:lnSpc>
              </a:pPr>
              <a:endParaRPr lang="en-US" sz="340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ctr">
                <a:lnSpc>
                  <a:spcPts val="476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RECURSOS E FUNCIONALIDADES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702491" y="2819039"/>
            <a:ext cx="2719732" cy="8568899"/>
          </a:xfrm>
          <a:custGeom>
            <a:avLst/>
            <a:gdLst/>
            <a:ahLst/>
            <a:cxnLst/>
            <a:rect l="l" t="t" r="r" b="b"/>
            <a:pathLst>
              <a:path w="2719732" h="8568899">
                <a:moveTo>
                  <a:pt x="0" y="0"/>
                </a:moveTo>
                <a:lnTo>
                  <a:pt x="2719732" y="0"/>
                </a:lnTo>
                <a:lnTo>
                  <a:pt x="2719732" y="8568899"/>
                </a:lnTo>
                <a:lnTo>
                  <a:pt x="0" y="856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96000" y="2273105"/>
            <a:ext cx="4806491" cy="231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Rubik Bold"/>
                <a:ea typeface="Rubik Bold"/>
                <a:cs typeface="Rubik Bold"/>
                <a:sym typeface="Rubik Bold"/>
              </a:rPr>
              <a:t>Criação de perfil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portfólios profissionais completo e atraente, destacando suas habilidades, experiências e objetivos de carreira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42514" y="3773532"/>
            <a:ext cx="5388017" cy="27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Rubik Bold"/>
                <a:ea typeface="Rubik Bold"/>
                <a:cs typeface="Rubik Bold"/>
                <a:sym typeface="Rubik Bold"/>
              </a:rPr>
              <a:t>Rede de Contatos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Conecte-se com outros profissionais e empresas, expandindo sua rede e aumentando suas chances de sucesso com seu portfólio.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74105" y="5603557"/>
            <a:ext cx="5528386" cy="236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Painel de Controle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Gerencie suas preferências e receba notificações sobre novas oportunidades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1855" y="6572250"/>
            <a:ext cx="5528386" cy="324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Oportunidades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Portfólio aumenta sua chance de encontrar trabalhos e oportunidades do seu interesses.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83696" y="326571"/>
            <a:ext cx="4832986" cy="943288"/>
          </a:xfrm>
          <a:custGeom>
            <a:avLst/>
            <a:gdLst/>
            <a:ahLst/>
            <a:cxnLst/>
            <a:rect l="l" t="t" r="r" b="b"/>
            <a:pathLst>
              <a:path w="4832986" h="943288">
                <a:moveTo>
                  <a:pt x="0" y="0"/>
                </a:moveTo>
                <a:lnTo>
                  <a:pt x="4832987" y="0"/>
                </a:lnTo>
                <a:lnTo>
                  <a:pt x="4832987" y="943289"/>
                </a:lnTo>
                <a:lnTo>
                  <a:pt x="0" y="943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25386" y="655152"/>
            <a:ext cx="6073942" cy="1302267"/>
            <a:chOff x="0" y="0"/>
            <a:chExt cx="947983" cy="203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7983" cy="203250"/>
            </a:xfrm>
            <a:custGeom>
              <a:avLst/>
              <a:gdLst/>
              <a:ahLst/>
              <a:cxnLst/>
              <a:rect l="l" t="t" r="r" b="b"/>
              <a:pathLst>
                <a:path w="947983" h="203250">
                  <a:moveTo>
                    <a:pt x="90497" y="0"/>
                  </a:moveTo>
                  <a:lnTo>
                    <a:pt x="857486" y="0"/>
                  </a:lnTo>
                  <a:cubicBezTo>
                    <a:pt x="881487" y="0"/>
                    <a:pt x="904505" y="9535"/>
                    <a:pt x="921477" y="26506"/>
                  </a:cubicBezTo>
                  <a:cubicBezTo>
                    <a:pt x="938449" y="43478"/>
                    <a:pt x="947983" y="66496"/>
                    <a:pt x="947983" y="90497"/>
                  </a:cubicBezTo>
                  <a:lnTo>
                    <a:pt x="947983" y="112752"/>
                  </a:lnTo>
                  <a:cubicBezTo>
                    <a:pt x="947983" y="162733"/>
                    <a:pt x="907466" y="203250"/>
                    <a:pt x="857486" y="203250"/>
                  </a:cubicBezTo>
                  <a:lnTo>
                    <a:pt x="90497" y="203250"/>
                  </a:lnTo>
                  <a:cubicBezTo>
                    <a:pt x="40517" y="203250"/>
                    <a:pt x="0" y="162733"/>
                    <a:pt x="0" y="112752"/>
                  </a:cubicBezTo>
                  <a:lnTo>
                    <a:pt x="0" y="90497"/>
                  </a:lnTo>
                  <a:cubicBezTo>
                    <a:pt x="0" y="40517"/>
                    <a:pt x="40517" y="0"/>
                    <a:pt x="9049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947983" cy="3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1"/>
                </a:lnSpc>
              </a:pPr>
              <a:endParaRPr lang="en-US" sz="340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ctr">
                <a:lnSpc>
                  <a:spcPts val="476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PROCESSO DE CADASTRO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71575" y="2199788"/>
            <a:ext cx="1138228" cy="7300061"/>
          </a:xfrm>
          <a:custGeom>
            <a:avLst/>
            <a:gdLst/>
            <a:ahLst/>
            <a:cxnLst/>
            <a:rect l="l" t="t" r="r" b="b"/>
            <a:pathLst>
              <a:path w="1138228" h="7300061">
                <a:moveTo>
                  <a:pt x="0" y="0"/>
                </a:moveTo>
                <a:lnTo>
                  <a:pt x="1138228" y="0"/>
                </a:lnTo>
                <a:lnTo>
                  <a:pt x="1138228" y="7300061"/>
                </a:lnTo>
                <a:lnTo>
                  <a:pt x="0" y="73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78868" y="5416552"/>
            <a:ext cx="3970782" cy="4114800"/>
          </a:xfrm>
          <a:custGeom>
            <a:avLst/>
            <a:gdLst/>
            <a:ahLst/>
            <a:cxnLst/>
            <a:rect l="l" t="t" r="r" b="b"/>
            <a:pathLst>
              <a:path w="3970782" h="4114800">
                <a:moveTo>
                  <a:pt x="0" y="0"/>
                </a:moveTo>
                <a:lnTo>
                  <a:pt x="3970782" y="0"/>
                </a:lnTo>
                <a:lnTo>
                  <a:pt x="3970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12192" y="3023871"/>
            <a:ext cx="14594708" cy="158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3858FF"/>
                </a:solidFill>
                <a:latin typeface="Arial"/>
                <a:ea typeface="Arial"/>
                <a:cs typeface="Arial"/>
                <a:sym typeface="Arial"/>
              </a:rPr>
              <a:t>Crie sua conta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Cadastre-se gratuitamente na plataforma, fornecendo informações básicas como nome, email e senha.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2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83617" y="4390391"/>
            <a:ext cx="15309083" cy="200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3858FF"/>
                </a:solidFill>
                <a:latin typeface="Arial"/>
                <a:ea typeface="Arial"/>
                <a:cs typeface="Arial"/>
                <a:sym typeface="Arial"/>
              </a:rPr>
              <a:t>Preencha seu perfil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Crie um perfil profissional completo, incluindo seu currículo, habilidades, experiências e objetivos de carreira.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2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83617" y="5826760"/>
            <a:ext cx="14594708" cy="200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3858FF"/>
                </a:solidFill>
                <a:latin typeface="Arial"/>
                <a:ea typeface="Arial"/>
                <a:cs typeface="Arial"/>
                <a:sym typeface="Arial"/>
              </a:rPr>
              <a:t>Compartilhe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Compartilhe seu portfolio na internet para que seja encontrado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2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83617" y="7340602"/>
            <a:ext cx="14594708" cy="158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3858FF"/>
                </a:solidFill>
                <a:latin typeface="Arial"/>
                <a:ea typeface="Arial"/>
                <a:cs typeface="Arial"/>
                <a:sym typeface="Arial"/>
              </a:rPr>
              <a:t>Gerencie seu portfólio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Atualize sempre suas informações no sistema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2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83696" y="326571"/>
            <a:ext cx="4832986" cy="943288"/>
          </a:xfrm>
          <a:custGeom>
            <a:avLst/>
            <a:gdLst/>
            <a:ahLst/>
            <a:cxnLst/>
            <a:rect l="l" t="t" r="r" b="b"/>
            <a:pathLst>
              <a:path w="4832986" h="943288">
                <a:moveTo>
                  <a:pt x="0" y="0"/>
                </a:moveTo>
                <a:lnTo>
                  <a:pt x="4832987" y="0"/>
                </a:lnTo>
                <a:lnTo>
                  <a:pt x="4832987" y="943289"/>
                </a:lnTo>
                <a:lnTo>
                  <a:pt x="0" y="943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17355"/>
          </a:xfrm>
          <a:custGeom>
            <a:avLst/>
            <a:gdLst/>
            <a:ahLst/>
            <a:cxnLst/>
            <a:rect l="l" t="t" r="r" b="b"/>
            <a:pathLst>
              <a:path w="18288000" h="3717355">
                <a:moveTo>
                  <a:pt x="0" y="0"/>
                </a:moveTo>
                <a:lnTo>
                  <a:pt x="18288000" y="0"/>
                </a:lnTo>
                <a:lnTo>
                  <a:pt x="18288000" y="3717355"/>
                </a:lnTo>
                <a:lnTo>
                  <a:pt x="0" y="3717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64" t="-14312" r="-99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51339" y="5432984"/>
            <a:ext cx="14022161" cy="244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01">
                <a:solidFill>
                  <a:srgbClr val="B90C0B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“A PLATAFORMA PROZCONNECT COM SEUS RECURSOS, SUPORTE CONTÍNUO E UMA EXPERIÊNCIA DE USUÁRIO OTIMIZADA, ESTAMOS PRONTOS PARA TRANSFORMAR O SEU TALENTO E HABILIDADES EM OPORTUNIDADES.”</a:t>
            </a:r>
          </a:p>
        </p:txBody>
      </p:sp>
      <p:sp>
        <p:nvSpPr>
          <p:cNvPr id="4" name="Freeform 4"/>
          <p:cNvSpPr/>
          <p:nvPr/>
        </p:nvSpPr>
        <p:spPr>
          <a:xfrm>
            <a:off x="134846" y="9054193"/>
            <a:ext cx="4832986" cy="943288"/>
          </a:xfrm>
          <a:custGeom>
            <a:avLst/>
            <a:gdLst/>
            <a:ahLst/>
            <a:cxnLst/>
            <a:rect l="l" t="t" r="r" b="b"/>
            <a:pathLst>
              <a:path w="4832986" h="943288">
                <a:moveTo>
                  <a:pt x="0" y="0"/>
                </a:moveTo>
                <a:lnTo>
                  <a:pt x="4832986" y="0"/>
                </a:lnTo>
                <a:lnTo>
                  <a:pt x="4832986" y="943288"/>
                </a:lnTo>
                <a:lnTo>
                  <a:pt x="0" y="94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9223" y="557374"/>
            <a:ext cx="10029554" cy="1957539"/>
          </a:xfrm>
          <a:custGeom>
            <a:avLst/>
            <a:gdLst/>
            <a:ahLst/>
            <a:cxnLst/>
            <a:rect l="l" t="t" r="r" b="b"/>
            <a:pathLst>
              <a:path w="10029554" h="1957539">
                <a:moveTo>
                  <a:pt x="0" y="0"/>
                </a:moveTo>
                <a:lnTo>
                  <a:pt x="10029554" y="0"/>
                </a:lnTo>
                <a:lnTo>
                  <a:pt x="10029554" y="1957539"/>
                </a:lnTo>
                <a:lnTo>
                  <a:pt x="0" y="1957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1752" y="4983403"/>
            <a:ext cx="3037471" cy="4114800"/>
          </a:xfrm>
          <a:custGeom>
            <a:avLst/>
            <a:gdLst/>
            <a:ahLst/>
            <a:cxnLst/>
            <a:rect l="l" t="t" r="r" b="b"/>
            <a:pathLst>
              <a:path w="3037471" h="4114800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29223" y="5010814"/>
            <a:ext cx="13638304" cy="424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40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AGORA, SEGUIMOS PARA O DESENVOLVIMENTO DO PROTÓTIPO FUNCIONAL E TESTES DE USABILIDADE. AGRADECEMOS SUA ATENÇÃO E ESTAMOS ABERTOS PARA QUAISQUER PERGUNTAS QUE POSSAM TER. VAMOS JUNTOS FAZER DA PROZCONNECT A PLATAFORMA LÍDER NO MERCADO DE TALENTOS!</a:t>
            </a:r>
          </a:p>
          <a:p>
            <a:pPr algn="ctr">
              <a:lnSpc>
                <a:spcPts val="4761"/>
              </a:lnSpc>
              <a:spcBef>
                <a:spcPct val="0"/>
              </a:spcBef>
            </a:pPr>
            <a:endParaRPr lang="en-US" sz="340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20074" y="3161272"/>
            <a:ext cx="4247852" cy="64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0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PRÓXIMOS PASSOS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696" y="326571"/>
            <a:ext cx="4832986" cy="943288"/>
          </a:xfrm>
          <a:custGeom>
            <a:avLst/>
            <a:gdLst/>
            <a:ahLst/>
            <a:cxnLst/>
            <a:rect l="l" t="t" r="r" b="b"/>
            <a:pathLst>
              <a:path w="4832986" h="943288">
                <a:moveTo>
                  <a:pt x="0" y="0"/>
                </a:moveTo>
                <a:lnTo>
                  <a:pt x="4832987" y="0"/>
                </a:lnTo>
                <a:lnTo>
                  <a:pt x="4832987" y="943289"/>
                </a:lnTo>
                <a:lnTo>
                  <a:pt x="0" y="943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2715" y="4820118"/>
            <a:ext cx="4183253" cy="4114800"/>
          </a:xfrm>
          <a:custGeom>
            <a:avLst/>
            <a:gdLst/>
            <a:ahLst/>
            <a:cxnLst/>
            <a:rect l="l" t="t" r="r" b="b"/>
            <a:pathLst>
              <a:path w="4183253" h="4114800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F2A13DB8-AF28-5AF4-8BF8-9CA6037CB1DA}"/>
              </a:ext>
            </a:extLst>
          </p:cNvPr>
          <p:cNvGrpSpPr/>
          <p:nvPr/>
        </p:nvGrpSpPr>
        <p:grpSpPr>
          <a:xfrm>
            <a:off x="9144000" y="618725"/>
            <a:ext cx="6073942" cy="1302267"/>
            <a:chOff x="0" y="0"/>
            <a:chExt cx="947983" cy="20325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4E10802-DDCB-F94E-1FD9-A65F8B05376F}"/>
                </a:ext>
              </a:extLst>
            </p:cNvPr>
            <p:cNvSpPr/>
            <p:nvPr/>
          </p:nvSpPr>
          <p:spPr>
            <a:xfrm>
              <a:off x="0" y="0"/>
              <a:ext cx="947983" cy="203250"/>
            </a:xfrm>
            <a:custGeom>
              <a:avLst/>
              <a:gdLst/>
              <a:ahLst/>
              <a:cxnLst/>
              <a:rect l="l" t="t" r="r" b="b"/>
              <a:pathLst>
                <a:path w="947983" h="203250">
                  <a:moveTo>
                    <a:pt x="90497" y="0"/>
                  </a:moveTo>
                  <a:lnTo>
                    <a:pt x="857486" y="0"/>
                  </a:lnTo>
                  <a:cubicBezTo>
                    <a:pt x="881487" y="0"/>
                    <a:pt x="904505" y="9535"/>
                    <a:pt x="921477" y="26506"/>
                  </a:cubicBezTo>
                  <a:cubicBezTo>
                    <a:pt x="938449" y="43478"/>
                    <a:pt x="947983" y="66496"/>
                    <a:pt x="947983" y="90497"/>
                  </a:cubicBezTo>
                  <a:lnTo>
                    <a:pt x="947983" y="112752"/>
                  </a:lnTo>
                  <a:cubicBezTo>
                    <a:pt x="947983" y="162733"/>
                    <a:pt x="907466" y="203250"/>
                    <a:pt x="857486" y="203250"/>
                  </a:cubicBezTo>
                  <a:lnTo>
                    <a:pt x="90497" y="203250"/>
                  </a:lnTo>
                  <a:cubicBezTo>
                    <a:pt x="40517" y="203250"/>
                    <a:pt x="0" y="162733"/>
                    <a:pt x="0" y="112752"/>
                  </a:cubicBezTo>
                  <a:lnTo>
                    <a:pt x="0" y="90497"/>
                  </a:lnTo>
                  <a:cubicBezTo>
                    <a:pt x="0" y="40517"/>
                    <a:pt x="40517" y="0"/>
                    <a:pt x="9049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5F934811-9798-DB41-465E-3DFDDD12788B}"/>
                </a:ext>
              </a:extLst>
            </p:cNvPr>
            <p:cNvSpPr txBox="1"/>
            <p:nvPr/>
          </p:nvSpPr>
          <p:spPr>
            <a:xfrm>
              <a:off x="0" y="-133350"/>
              <a:ext cx="947983" cy="3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1"/>
                </a:lnSpc>
              </a:pPr>
              <a:endParaRPr lang="en-US" sz="340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algn="ctr">
                <a:lnSpc>
                  <a:spcPts val="4761"/>
                </a:lnSpc>
              </a:pPr>
              <a:r>
                <a:rPr lang="en-US" sz="3401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Protótipo</a:t>
              </a:r>
            </a:p>
          </p:txBody>
        </p:sp>
      </p:grpSp>
      <p:pic>
        <p:nvPicPr>
          <p:cNvPr id="8" name="20240827-2118-15.5654452">
            <a:hlinkClick r:id="" action="ppaction://media"/>
            <a:extLst>
              <a:ext uri="{FF2B5EF4-FFF2-40B4-BE49-F238E27FC236}">
                <a16:creationId xmlns:a16="http://schemas.microsoft.com/office/drawing/2014/main" id="{A32F25AF-9120-D70D-31BB-3A591206FE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9800" y="3093330"/>
            <a:ext cx="10820400" cy="5700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455</Words>
  <Application>Microsoft Office PowerPoint</Application>
  <PresentationFormat>Personalizar</PresentationFormat>
  <Paragraphs>65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Arial Bold</vt:lpstr>
      <vt:lpstr>Rubik Bold</vt:lpstr>
      <vt:lpstr>Rubik</vt:lpstr>
      <vt:lpstr>Nourd Bold</vt:lpstr>
      <vt:lpstr>Agrandir Wide</vt:lpstr>
      <vt:lpstr>Arial Bold Italics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Negócios Plano de Projeto 3D Azul Branco</dc:title>
  <cp:lastModifiedBy>admin</cp:lastModifiedBy>
  <cp:revision>2</cp:revision>
  <dcterms:created xsi:type="dcterms:W3CDTF">2006-08-16T00:00:00Z</dcterms:created>
  <dcterms:modified xsi:type="dcterms:W3CDTF">2024-08-27T21:29:40Z</dcterms:modified>
  <dc:identifier>DAGPEmhgqUI</dc:identifier>
</cp:coreProperties>
</file>